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notesMasterIdLst>
    <p:notesMasterId r:id="rId28"/>
  </p:notesMasterIdLst>
  <p:sldIdLst>
    <p:sldId id="284" r:id="rId2"/>
    <p:sldId id="256" r:id="rId3"/>
    <p:sldId id="257" r:id="rId4"/>
    <p:sldId id="260" r:id="rId5"/>
    <p:sldId id="263" r:id="rId6"/>
    <p:sldId id="264" r:id="rId7"/>
    <p:sldId id="262" r:id="rId8"/>
    <p:sldId id="289" r:id="rId9"/>
    <p:sldId id="280" r:id="rId10"/>
    <p:sldId id="290" r:id="rId11"/>
    <p:sldId id="258" r:id="rId12"/>
    <p:sldId id="259" r:id="rId13"/>
    <p:sldId id="275" r:id="rId14"/>
    <p:sldId id="271" r:id="rId15"/>
    <p:sldId id="277" r:id="rId16"/>
    <p:sldId id="281" r:id="rId17"/>
    <p:sldId id="278" r:id="rId18"/>
    <p:sldId id="261" r:id="rId19"/>
    <p:sldId id="279" r:id="rId20"/>
    <p:sldId id="285" r:id="rId21"/>
    <p:sldId id="286" r:id="rId22"/>
    <p:sldId id="287" r:id="rId23"/>
    <p:sldId id="288" r:id="rId24"/>
    <p:sldId id="291" r:id="rId25"/>
    <p:sldId id="283" r:id="rId26"/>
    <p:sldId id="27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19F11"/>
    <a:srgbClr val="69BFFF"/>
    <a:srgbClr val="D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93" autoAdjust="0"/>
  </p:normalViewPr>
  <p:slideViewPr>
    <p:cSldViewPr>
      <p:cViewPr>
        <p:scale>
          <a:sx n="69" d="100"/>
          <a:sy n="69" d="100"/>
        </p:scale>
        <p:origin x="-11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C9EE1-9D13-4A9D-A53A-78AF58807AD5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EC56DD-F7CB-49D5-A1FD-BA00FC12AA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9161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EC56DD-F7CB-49D5-A1FD-BA00FC12AACD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672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EC56DD-F7CB-49D5-A1FD-BA00FC12AACD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9424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E36C-BF3D-43BB-B4DF-F5CBE32E9676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E36C-BF3D-43BB-B4DF-F5CBE32E9676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E36C-BF3D-43BB-B4DF-F5CBE32E9676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E36C-BF3D-43BB-B4DF-F5CBE32E9676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E36C-BF3D-43BB-B4DF-F5CBE32E9676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E36C-BF3D-43BB-B4DF-F5CBE32E9676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E36C-BF3D-43BB-B4DF-F5CBE32E9676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E36C-BF3D-43BB-B4DF-F5CBE32E9676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E36C-BF3D-43BB-B4DF-F5CBE32E9676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E36C-BF3D-43BB-B4DF-F5CBE32E9676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E36C-BF3D-43BB-B4DF-F5CBE32E9676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 cstate="email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62FE36C-BF3D-43BB-B4DF-F5CBE32E9676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F03C45A3-EC84-4E18-91AD-65827E181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gif"/><Relationship Id="rId4" Type="http://schemas.openxmlformats.org/officeDocument/2006/relationships/image" Target="../media/image1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5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gif"/><Relationship Id="rId3" Type="http://schemas.openxmlformats.org/officeDocument/2006/relationships/image" Target="../media/image55.jpeg"/><Relationship Id="rId7" Type="http://schemas.openxmlformats.org/officeDocument/2006/relationships/image" Target="../media/image58.gif"/><Relationship Id="rId12" Type="http://schemas.openxmlformats.org/officeDocument/2006/relationships/image" Target="../media/image8.gif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gif"/><Relationship Id="rId11" Type="http://schemas.openxmlformats.org/officeDocument/2006/relationships/image" Target="../media/image62.wmf"/><Relationship Id="rId5" Type="http://schemas.openxmlformats.org/officeDocument/2006/relationships/image" Target="../media/image57.wmf"/><Relationship Id="rId10" Type="http://schemas.openxmlformats.org/officeDocument/2006/relationships/image" Target="../media/image61.gif"/><Relationship Id="rId4" Type="http://schemas.openxmlformats.org/officeDocument/2006/relationships/image" Target="../media/image56.gif"/><Relationship Id="rId9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image" Target="../media/image65.jpeg"/><Relationship Id="rId7" Type="http://schemas.openxmlformats.org/officeDocument/2006/relationships/image" Target="../media/image67.gif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gif"/><Relationship Id="rId5" Type="http://schemas.openxmlformats.org/officeDocument/2006/relationships/image" Target="../media/image33.gif"/><Relationship Id="rId10" Type="http://schemas.openxmlformats.org/officeDocument/2006/relationships/image" Target="../media/image3.gif"/><Relationship Id="rId4" Type="http://schemas.openxmlformats.org/officeDocument/2006/relationships/image" Target="../media/image4.gif"/><Relationship Id="rId9" Type="http://schemas.openxmlformats.org/officeDocument/2006/relationships/image" Target="../media/image68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3.gif"/><Relationship Id="rId4" Type="http://schemas.openxmlformats.org/officeDocument/2006/relationships/image" Target="../media/image70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3.gif"/><Relationship Id="rId4" Type="http://schemas.openxmlformats.org/officeDocument/2006/relationships/image" Target="../media/image7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13" Type="http://schemas.openxmlformats.org/officeDocument/2006/relationships/image" Target="../media/image15.gif"/><Relationship Id="rId3" Type="http://schemas.openxmlformats.org/officeDocument/2006/relationships/image" Target="../media/image3.gif"/><Relationship Id="rId7" Type="http://schemas.openxmlformats.org/officeDocument/2006/relationships/image" Target="../media/image9.gif"/><Relationship Id="rId12" Type="http://schemas.openxmlformats.org/officeDocument/2006/relationships/image" Target="../media/image14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gif"/><Relationship Id="rId11" Type="http://schemas.openxmlformats.org/officeDocument/2006/relationships/image" Target="../media/image13.gif"/><Relationship Id="rId5" Type="http://schemas.openxmlformats.org/officeDocument/2006/relationships/image" Target="../media/image7.gif"/><Relationship Id="rId10" Type="http://schemas.openxmlformats.org/officeDocument/2006/relationships/image" Target="../media/image12.gif"/><Relationship Id="rId4" Type="http://schemas.openxmlformats.org/officeDocument/2006/relationships/image" Target="../media/image6.gif"/><Relationship Id="rId9" Type="http://schemas.openxmlformats.org/officeDocument/2006/relationships/image" Target="../media/image11.gif"/><Relationship Id="rId14" Type="http://schemas.openxmlformats.org/officeDocument/2006/relationships/image" Target="../media/image16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wmf"/><Relationship Id="rId5" Type="http://schemas.openxmlformats.org/officeDocument/2006/relationships/image" Target="../media/image22.gif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28.gif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image" Target="../media/image30.png"/><Relationship Id="rId7" Type="http://schemas.openxmlformats.org/officeDocument/2006/relationships/image" Target="../media/image28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gif"/><Relationship Id="rId5" Type="http://schemas.openxmlformats.org/officeDocument/2006/relationships/image" Target="../media/image4.gif"/><Relationship Id="rId4" Type="http://schemas.openxmlformats.org/officeDocument/2006/relationships/image" Target="../media/image27.png"/><Relationship Id="rId9" Type="http://schemas.openxmlformats.org/officeDocument/2006/relationships/image" Target="../media/image3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7.gi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gif"/><Relationship Id="rId5" Type="http://schemas.openxmlformats.org/officeDocument/2006/relationships/image" Target="../media/image28.gif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mario.bei-lev.de/weih/baum2.gif" TargetMode="External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38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40.jpeg"/><Relationship Id="rId7" Type="http://schemas.openxmlformats.org/officeDocument/2006/relationships/image" Target="../media/image3.gif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wmf"/><Relationship Id="rId5" Type="http://schemas.openxmlformats.org/officeDocument/2006/relationships/image" Target="../media/image42.png"/><Relationship Id="rId10" Type="http://schemas.openxmlformats.org/officeDocument/2006/relationships/image" Target="../media/image44.gif"/><Relationship Id="rId4" Type="http://schemas.openxmlformats.org/officeDocument/2006/relationships/image" Target="../media/image41.jpeg"/><Relationship Id="rId9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0" descr="37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83768" y="2348880"/>
            <a:ext cx="511256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600" dirty="0" smtClean="0">
                <a:solidFill>
                  <a:srgbClr val="119F1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Pristina" pitchFamily="66" charset="0"/>
              </a:rPr>
              <a:t>Weihnachten in Deutschland</a:t>
            </a:r>
          </a:p>
          <a:p>
            <a:endParaRPr lang="ru-RU" dirty="0"/>
          </a:p>
        </p:txBody>
      </p:sp>
      <p:pic>
        <p:nvPicPr>
          <p:cNvPr id="6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75579" y="2824867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640275" y="3040891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759955" y="1528723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785121">
            <a:off x="6344131" y="1528723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385133">
            <a:off x="6200115" y="4265027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31963" y="4121011"/>
            <a:ext cx="720080" cy="695924"/>
          </a:xfrm>
          <a:prstGeom prst="rect">
            <a:avLst/>
          </a:prstGeom>
          <a:noFill/>
        </p:spPr>
      </p:pic>
      <p:pic>
        <p:nvPicPr>
          <p:cNvPr id="12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43731" y="1600731"/>
            <a:ext cx="720080" cy="695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96" y="9840"/>
            <a:ext cx="9130879" cy="6848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01410"/>
            <a:ext cx="3144143" cy="3132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881005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353261"/>
            <a:ext cx="6912768" cy="2448272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Отмечают Рождество в Германии с размахом. Готовиться к нему начинают уже в ноябре: в магазинах появляются шоколадные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Weinnachtsmann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рождественские пряники и печенье.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US" sz="11500" cap="none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Weihnachten</a:t>
            </a:r>
            <a:endParaRPr lang="ru-RU" sz="11500" dirty="0"/>
          </a:p>
        </p:txBody>
      </p:sp>
      <p:pic>
        <p:nvPicPr>
          <p:cNvPr id="2050" name="Picture 2" descr=" рецепт имбирное печенье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26102"/>
            <a:ext cx="3005366" cy="243434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4.alimero.ru/uploads/images/00/30/53/2012/03/03/7cc0db_wmark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1208" y="3826102"/>
            <a:ext cx="3245796" cy="243434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s20.rimg.info/2b00d6b01f6d1831eaf1b1d35e0ad7c2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69125">
            <a:off x="1427934" y="342172"/>
            <a:ext cx="762000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s20.rimg.info/2b00d6b01f6d1831eaf1b1d35e0ad7c2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49406">
            <a:off x="6928578" y="378508"/>
            <a:ext cx="762000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07933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4744" y="1412776"/>
            <a:ext cx="7091672" cy="3733800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цвета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Weihnachten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Германии - красный и темно-зелёный.</a:t>
            </a:r>
          </a:p>
          <a:p>
            <a:pPr marL="68580" indent="0" algn="ctr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US" sz="11500" cap="none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Weihnachten</a:t>
            </a:r>
            <a:endParaRPr lang="ru-RU" sz="11500" dirty="0"/>
          </a:p>
        </p:txBody>
      </p:sp>
      <p:pic>
        <p:nvPicPr>
          <p:cNvPr id="3076" name="Picture 4" descr="http://turegion.ru/wp-content/uploads/2012/09/%D0%BA%D0%B0%D0%B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95054"/>
            <a:ext cx="3528392" cy="235079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707900"/>
            <a:ext cx="3134389" cy="235079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25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4870" y="404664"/>
            <a:ext cx="704425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5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14374"/>
            <a:ext cx="881078" cy="900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0" descr="C:\Мои документы\Мои рисунки\xmaslights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552" y="5225717"/>
            <a:ext cx="8229600" cy="5254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34259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93273"/>
            <a:ext cx="4608512" cy="4061047"/>
          </a:xfrm>
        </p:spPr>
        <p:txBody>
          <a:bodyPr>
            <a:normAutofit fontScale="92500"/>
          </a:bodyPr>
          <a:lstStyle/>
          <a:p>
            <a:pPr marL="68580" indent="0" algn="ct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Главным символом Немецкого Рождества считается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Weihnachtsstern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самом же деле - Рождественская звезда - это комнатное растение молочай красивейший,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пуансеттия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Оно расцветает обычно в декабре и имеет ярко-красные прицветники, очень похожие на звезды.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3568" y="188640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11500" cap="none" dirty="0" err="1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Weihnachtsstern</a:t>
            </a:r>
            <a:endParaRPr lang="ru-RU" sz="11500" dirty="0"/>
          </a:p>
        </p:txBody>
      </p:sp>
      <p:pic>
        <p:nvPicPr>
          <p:cNvPr id="4098" name="Picture 2" descr="http://img0.liveinternet.ru/images/attach/c/2/67/90/67090513_1290769894_46721468_ph16888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7" y="1556792"/>
            <a:ext cx="3348371" cy="446449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s19.rimg.info/e4bc2dc493a53841afc6a2454b57acd1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8123" y="534667"/>
            <a:ext cx="794335" cy="59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s19.rimg.info/e4bc2dc493a53841afc6a2454b57acd1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86400" y="537193"/>
            <a:ext cx="794335" cy="59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s20.rimg.info/2b00d6b01f6d1831eaf1b1d35e0ad7c2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69125">
            <a:off x="222441" y="5909699"/>
            <a:ext cx="762000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s20.rimg.info/2b00d6b01f6d1831eaf1b1d35e0ad7c2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49406">
            <a:off x="8074969" y="5900413"/>
            <a:ext cx="762000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510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ile:Poinsettia 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96876" y="3301"/>
            <a:ext cx="104502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15229" y="0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634735">
            <a:off x="5002956" y="-31948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61282">
            <a:off x="3425239" y="136160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79249" y="366128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388926" y="136160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83568" y="188640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11500" cap="none" dirty="0" err="1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Freestyle Script" pitchFamily="66" charset="0"/>
              </a:rPr>
              <a:t>Weihnachtssterne</a:t>
            </a:r>
            <a:endParaRPr lang="ru-RU" sz="11500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0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5530" y="392231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s19.rimg.info/e4bc2dc493a53841afc6a2454b57acd1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86400" y="537193"/>
            <a:ext cx="794335" cy="59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986263" y="458544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s19.rimg.info/e4bc2dc493a53841afc6a2454b57acd1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8123" y="534667"/>
            <a:ext cx="794335" cy="59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8830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http://s18.rimg.info/c39f326471bbaab579af5a7f72adb19a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8768" y="5650048"/>
            <a:ext cx="671264" cy="537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56791"/>
            <a:ext cx="4246240" cy="3175267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украшения  ёлки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немцы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используют различные украшения: орехи, леденцы, гирлянды и огоньки.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1266" name="Picture 2" descr="Рождественская елка 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12776"/>
            <a:ext cx="3163888" cy="474583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83568" y="188640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11500" cap="none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Tannenbaum</a:t>
            </a:r>
            <a:endParaRPr lang="ru-RU" sz="11500" dirty="0"/>
          </a:p>
        </p:txBody>
      </p:sp>
      <p:pic>
        <p:nvPicPr>
          <p:cNvPr id="11268" name="Picture 4" descr="http://s18.rimg.info/291af55c62cdb3261bb82c7ed2c19432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9768" y="3836340"/>
            <a:ext cx="1446597" cy="235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сергей\AppData\Local\Microsoft\Windows\Temporary Internet Files\Content.IE5\UAIAB928\MC900335899[1].wm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7504" y="3816064"/>
            <a:ext cx="1656184" cy="2527860"/>
          </a:xfrm>
          <a:prstGeom prst="rect">
            <a:avLst/>
          </a:prstGeom>
          <a:noFill/>
        </p:spPr>
      </p:pic>
      <p:pic>
        <p:nvPicPr>
          <p:cNvPr id="9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923046">
            <a:off x="1883285" y="4261408"/>
            <a:ext cx="973975" cy="941302"/>
          </a:xfrm>
          <a:prstGeom prst="rect">
            <a:avLst/>
          </a:prstGeom>
          <a:noFill/>
        </p:spPr>
      </p:pic>
      <p:pic>
        <p:nvPicPr>
          <p:cNvPr id="10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774793">
            <a:off x="3306981" y="4442162"/>
            <a:ext cx="745648" cy="720635"/>
          </a:xfrm>
          <a:prstGeom prst="rect">
            <a:avLst/>
          </a:prstGeom>
          <a:noFill/>
        </p:spPr>
      </p:pic>
      <p:pic>
        <p:nvPicPr>
          <p:cNvPr id="11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1970787">
            <a:off x="2970669" y="4961289"/>
            <a:ext cx="530436" cy="512642"/>
          </a:xfrm>
          <a:prstGeom prst="rect">
            <a:avLst/>
          </a:prstGeom>
          <a:noFill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91200">
            <a:off x="1923290" y="5212937"/>
            <a:ext cx="1269656" cy="122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679805" y="5158562"/>
            <a:ext cx="688041" cy="664960"/>
          </a:xfrm>
          <a:prstGeom prst="rect">
            <a:avLst/>
          </a:prstGeom>
          <a:noFill/>
        </p:spPr>
      </p:pic>
      <p:pic>
        <p:nvPicPr>
          <p:cNvPr id="14" name="Picture 2" descr="C:\Users\сергей\AppData\Local\Microsoft\Windows\Temporary Internet Files\Content.IE5\31ZMQCON\MC900022861[1].wmf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967466" y="4819775"/>
            <a:ext cx="1099457" cy="1496483"/>
          </a:xfrm>
          <a:prstGeom prst="rect">
            <a:avLst/>
          </a:prstGeom>
          <a:noFill/>
        </p:spPr>
      </p:pic>
      <p:pic>
        <p:nvPicPr>
          <p:cNvPr id="15" name="Picture 4" descr="http://s20.rimg.info/2b00d6b01f6d1831eaf1b1d35e0ad7c2.gif"/>
          <p:cNvPicPr>
            <a:picLocks noChangeAspect="1" noChangeArrowheads="1" noCrop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69125">
            <a:off x="1613488" y="273079"/>
            <a:ext cx="762000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s20.rimg.info/2b00d6b01f6d1831eaf1b1d35e0ad7c2.gif"/>
          <p:cNvPicPr>
            <a:picLocks noChangeAspect="1" noChangeArrowheads="1" noCrop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49406">
            <a:off x="6745063" y="400800"/>
            <a:ext cx="762000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766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namonitore.ru/uploads/catalog/new_year/rozhdestvenskaya_elka_16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83568" y="188640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de-DE" sz="9600" cap="none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O, Tannenbaum</a:t>
            </a:r>
            <a:endParaRPr lang="ru-RU" sz="9600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1371600" y="1340768"/>
            <a:ext cx="7772400" cy="5769768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68580" indent="0" algn="ctr">
              <a:buNone/>
            </a:pPr>
            <a:r>
              <a:rPr lang="de-DE" sz="48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glow rad="101600">
                    <a:srgbClr val="00B05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ladimir Script" pitchFamily="66" charset="0"/>
                <a:cs typeface="Times New Roman" pitchFamily="18" charset="0"/>
              </a:rPr>
              <a:t>	</a:t>
            </a:r>
            <a:r>
              <a:rPr lang="de-DE" sz="54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glow rad="101600">
                    <a:srgbClr val="00B05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ladimir Script" pitchFamily="66" charset="0"/>
                <a:cs typeface="Times New Roman" pitchFamily="18" charset="0"/>
              </a:rPr>
              <a:t>O, Tannenbaum,</a:t>
            </a:r>
          </a:p>
          <a:p>
            <a:pPr marL="68580" indent="0" algn="ctr">
              <a:buNone/>
            </a:pPr>
            <a:r>
              <a:rPr lang="de-DE" sz="54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glow rad="101600">
                    <a:srgbClr val="00B05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ladimir Script" pitchFamily="66" charset="0"/>
                <a:cs typeface="Times New Roman" pitchFamily="18" charset="0"/>
              </a:rPr>
              <a:t>	O, Tannenbaum!</a:t>
            </a:r>
          </a:p>
          <a:p>
            <a:pPr marL="68580" indent="0" algn="ctr">
              <a:buNone/>
            </a:pPr>
            <a:r>
              <a:rPr lang="de-DE" sz="54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glow rad="101600">
                    <a:srgbClr val="00B05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ladimir Script" pitchFamily="66" charset="0"/>
                <a:cs typeface="Times New Roman" pitchFamily="18" charset="0"/>
              </a:rPr>
              <a:t>	Du trägst ein grünes Kleid.</a:t>
            </a:r>
          </a:p>
          <a:p>
            <a:pPr marL="68580" indent="0" algn="ctr">
              <a:buNone/>
            </a:pPr>
            <a:r>
              <a:rPr lang="de-DE" sz="54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glow rad="101600">
                    <a:srgbClr val="00B05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ladimir Script" pitchFamily="66" charset="0"/>
                <a:cs typeface="Times New Roman" pitchFamily="18" charset="0"/>
              </a:rPr>
              <a:t>	Den Winter, Den Sommer</a:t>
            </a:r>
          </a:p>
          <a:p>
            <a:pPr marL="68580" indent="0" algn="ctr">
              <a:buNone/>
            </a:pPr>
            <a:r>
              <a:rPr lang="de-DE" sz="54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glow rad="101600">
                    <a:srgbClr val="00B05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ladimir Script" pitchFamily="66" charset="0"/>
                <a:cs typeface="Times New Roman" pitchFamily="18" charset="0"/>
              </a:rPr>
              <a:t>	das währt die liebe Zeit!</a:t>
            </a:r>
          </a:p>
          <a:p>
            <a:pPr marL="68580" indent="0" algn="ctr">
              <a:buNone/>
            </a:pPr>
            <a:r>
              <a:rPr lang="ru-RU" b="1" dirty="0">
                <a:ln/>
                <a:solidFill>
                  <a:schemeClr val="accent3"/>
                </a:solidFill>
              </a:rPr>
              <a:t/>
            </a:r>
            <a:br>
              <a:rPr lang="ru-RU" b="1" dirty="0">
                <a:ln/>
                <a:solidFill>
                  <a:schemeClr val="accent3"/>
                </a:solidFill>
              </a:rPr>
            </a:br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331640"/>
            <a:ext cx="7772400" cy="3177480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предрождественское время нет ничего, столь внушающего благоговение, как посещение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Weihnachtsmarkt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рождественского базара. Там вам предложат выпечку, конфеты и игрушки, а также местные фирменные блюда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3568" y="188640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11500" cap="none" dirty="0" err="1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Weihnachtsmarkt</a:t>
            </a:r>
            <a:endParaRPr lang="ru-RU" sz="11500" dirty="0"/>
          </a:p>
        </p:txBody>
      </p:sp>
      <p:pic>
        <p:nvPicPr>
          <p:cNvPr id="7" name="Picture 5" descr="05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21741" y="4077267"/>
            <a:ext cx="3162292" cy="241558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011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0108" y="4077072"/>
            <a:ext cx="3216780" cy="241317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26888" y="4587735"/>
            <a:ext cx="720080" cy="695924"/>
          </a:xfrm>
          <a:prstGeom prst="rect">
            <a:avLst/>
          </a:prstGeom>
          <a:noFill/>
        </p:spPr>
      </p:pic>
      <p:pic>
        <p:nvPicPr>
          <p:cNvPr id="10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88901" y="4338325"/>
            <a:ext cx="516134" cy="498820"/>
          </a:xfrm>
          <a:prstGeom prst="rect">
            <a:avLst/>
          </a:prstGeom>
          <a:noFill/>
        </p:spPr>
      </p:pic>
      <p:pic>
        <p:nvPicPr>
          <p:cNvPr id="11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26888" y="5285061"/>
            <a:ext cx="720080" cy="695924"/>
          </a:xfrm>
          <a:prstGeom prst="rect">
            <a:avLst/>
          </a:prstGeom>
          <a:noFill/>
        </p:spPr>
      </p:pic>
      <p:pic>
        <p:nvPicPr>
          <p:cNvPr id="12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88901" y="5035651"/>
            <a:ext cx="516134" cy="498820"/>
          </a:xfrm>
          <a:prstGeom prst="rect">
            <a:avLst/>
          </a:prstGeom>
          <a:noFill/>
        </p:spPr>
      </p:pic>
      <p:pic>
        <p:nvPicPr>
          <p:cNvPr id="13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26888" y="5980985"/>
            <a:ext cx="720080" cy="695924"/>
          </a:xfrm>
          <a:prstGeom prst="rect">
            <a:avLst/>
          </a:prstGeom>
          <a:noFill/>
        </p:spPr>
      </p:pic>
      <p:pic>
        <p:nvPicPr>
          <p:cNvPr id="14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88901" y="5731575"/>
            <a:ext cx="516134" cy="498820"/>
          </a:xfrm>
          <a:prstGeom prst="rect">
            <a:avLst/>
          </a:prstGeom>
          <a:noFill/>
        </p:spPr>
      </p:pic>
      <p:pic>
        <p:nvPicPr>
          <p:cNvPr id="15" name="Picture 2" descr="http://s15.rimg.info/3626693097d5583453fd39f375616ba7.gif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56656">
            <a:off x="61414" y="49136"/>
            <a:ext cx="848083" cy="84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s15.rimg.info/3626693097d5583453fd39f375616ba7.gif"/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56656">
            <a:off x="422877" y="982934"/>
            <a:ext cx="521382" cy="521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s15.rimg.info/3626693097d5583453fd39f375616ba7.gif"/>
          <p:cNvPicPr>
            <a:picLocks noChangeAspect="1" noChangeArrowheads="1" noCrop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56656">
            <a:off x="8019836" y="104109"/>
            <a:ext cx="928394" cy="928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s15.rimg.info/3626693097d5583453fd39f375616ba7.gif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56656">
            <a:off x="8026042" y="1031909"/>
            <a:ext cx="459960" cy="45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2" descr="588"/>
          <p:cNvPicPr>
            <a:picLocks noChangeAspect="1" noChangeArrowheads="1" noCrop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0785" y="1591664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2" descr="588"/>
          <p:cNvPicPr>
            <a:picLocks noChangeAspect="1" noChangeArrowheads="1" noCrop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082576">
            <a:off x="8079066" y="1418805"/>
            <a:ext cx="1021552" cy="1021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2346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556792"/>
            <a:ext cx="4536504" cy="2160240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это время улицы города ярко освещены. Везде царит праздничная обстановка.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7" y="3140968"/>
            <a:ext cx="3315475" cy="216024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140968"/>
            <a:ext cx="2880320" cy="216024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US" sz="11500" cap="none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Weihnachten</a:t>
            </a:r>
            <a:endParaRPr lang="ru-RU" sz="11500" dirty="0"/>
          </a:p>
        </p:txBody>
      </p:sp>
      <p:pic>
        <p:nvPicPr>
          <p:cNvPr id="6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850082">
            <a:off x="892809" y="252123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202678">
            <a:off x="6919153" y="252123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9" descr="C:\Мои документы\Мои рисунки\Der Weihnachtsmann - Die Weihnachtsgeschichte - Die Geschichte vom Weihnachtsmann.files\weihnachten_blaetter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40778" y="5405699"/>
            <a:ext cx="7488832" cy="533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39706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1.bp.blogspot.com/-rFV4ppCDkyo/Tt2payV7GZI/AAAAAAAAAUI/64p9BJg_cOE/s1600/37206208_oboi_other17b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4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03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839" y="1279434"/>
            <a:ext cx="7771764" cy="504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683568" y="188640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11500" cap="none" dirty="0" err="1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Freestyle Script" pitchFamily="66" charset="0"/>
              </a:rPr>
              <a:t>Weihnachtsmarkt</a:t>
            </a:r>
            <a:endParaRPr lang="ru-RU" sz="11500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2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15654">
            <a:off x="8059925" y="530841"/>
            <a:ext cx="792087" cy="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77056">
            <a:off x="235987" y="372899"/>
            <a:ext cx="895161" cy="895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15654">
            <a:off x="4215118" y="1093880"/>
            <a:ext cx="792087" cy="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906700">
            <a:off x="3730" y="2989059"/>
            <a:ext cx="895161" cy="895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4801902">
            <a:off x="6210890" y="2976466"/>
            <a:ext cx="792087" cy="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051426">
            <a:off x="2257496" y="2883991"/>
            <a:ext cx="895161" cy="895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15654">
            <a:off x="4023961" y="5680025"/>
            <a:ext cx="792087" cy="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327024">
            <a:off x="184259" y="5989521"/>
            <a:ext cx="895161" cy="895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96428">
            <a:off x="8222522" y="3272666"/>
            <a:ext cx="792087" cy="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694036">
            <a:off x="8151408" y="5859325"/>
            <a:ext cx="895161" cy="895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91200">
            <a:off x="-206011" y="4161223"/>
            <a:ext cx="1269656" cy="122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55809">
            <a:off x="-45242" y="5767505"/>
            <a:ext cx="1269656" cy="122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906726">
            <a:off x="8003555" y="5809184"/>
            <a:ext cx="1269656" cy="122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57708">
            <a:off x="7858762" y="3897905"/>
            <a:ext cx="1269656" cy="122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803788">
            <a:off x="7937489" y="209894"/>
            <a:ext cx="1269656" cy="122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529464">
            <a:off x="87218" y="209895"/>
            <a:ext cx="1269656" cy="122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6265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hkolazhizni.ru/img/content/i23/23710_or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7208" y="442325"/>
            <a:ext cx="3024336" cy="453650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-180528" y="2386541"/>
            <a:ext cx="5904656" cy="648072"/>
          </a:xfrm>
          <a:prstGeom prst="rect">
            <a:avLst/>
          </a:prstGeom>
        </p:spPr>
        <p:txBody>
          <a:bodyPr vert="horz" lIns="0" tIns="45720" rIns="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11500" cap="none" dirty="0" err="1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Weihnachten</a:t>
            </a:r>
            <a:r>
              <a:rPr lang="ru-RU" sz="11500" cap="none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:</a:t>
            </a:r>
            <a:endParaRPr lang="ru-RU" sz="11500" dirty="0"/>
          </a:p>
        </p:txBody>
      </p:sp>
      <p:sp>
        <p:nvSpPr>
          <p:cNvPr id="8" name="TextBox 7"/>
          <p:cNvSpPr txBox="1"/>
          <p:nvPr/>
        </p:nvSpPr>
        <p:spPr>
          <a:xfrm>
            <a:off x="248513" y="2619114"/>
            <a:ext cx="5046574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Segoe Script" pitchFamily="34" charset="0"/>
              </a:rPr>
              <a:t>Как празднуют </a:t>
            </a:r>
          </a:p>
          <a:p>
            <a:r>
              <a:rPr lang="ru-RU" sz="2600" dirty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Segoe Script" pitchFamily="34" charset="0"/>
              </a:rPr>
              <a:t> </a:t>
            </a:r>
            <a:r>
              <a:rPr lang="ru-RU" sz="26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Segoe Script" pitchFamily="34" charset="0"/>
              </a:rPr>
              <a:t>   Рождество в Германии</a:t>
            </a:r>
            <a:endParaRPr lang="ru-RU" sz="26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Segoe Script" pitchFamily="34" charset="0"/>
            </a:endParaRPr>
          </a:p>
        </p:txBody>
      </p:sp>
      <p:pic>
        <p:nvPicPr>
          <p:cNvPr id="6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1" y="803021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15654">
            <a:off x="3347863" y="771735"/>
            <a:ext cx="792087" cy="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483768" y="1061375"/>
            <a:ext cx="897632" cy="89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694036">
            <a:off x="1625658" y="613794"/>
            <a:ext cx="895161" cy="895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2" descr="588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8872" y="459109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00000">
            <a:off x="657680" y="370536"/>
            <a:ext cx="977380" cy="97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11649">
            <a:off x="244257" y="984544"/>
            <a:ext cx="525436" cy="525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20.rimg.info/2b00d6b01f6d1831eaf1b1d35e0ad7c2.gif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58916">
            <a:off x="4336519" y="3659490"/>
            <a:ext cx="762000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20.rimg.info/2b00d6b01f6d1831eaf1b1d35e0ad7c2.gif"/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45539">
            <a:off x="3766368" y="3613477"/>
            <a:ext cx="615092" cy="699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s18.rimg.info/44cf44c2206e0bd2fda39b147efa5187.gif"/>
          <p:cNvPicPr>
            <a:picLocks noChangeAspect="1" noChangeArrowheads="1" noCrop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7686016" y="3926329"/>
            <a:ext cx="451170" cy="451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6266" y="3833376"/>
            <a:ext cx="214313" cy="219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7550" y="3654727"/>
            <a:ext cx="428625" cy="43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7087" y="4322514"/>
            <a:ext cx="428625" cy="43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1549" y="4417118"/>
            <a:ext cx="243529" cy="24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4645" y="4052452"/>
            <a:ext cx="398719" cy="407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5425" y="4509406"/>
            <a:ext cx="306494" cy="31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http://s15.rimg.info/b863b8008aca0174d27e87a04db58dc5.gif"/>
          <p:cNvPicPr>
            <a:picLocks noChangeAspect="1" noChangeArrowheads="1" noCrop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130374" y="3065390"/>
            <a:ext cx="2013625" cy="2251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92265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571"/>
            <a:ext cx="9144000" cy="6866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637516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69898">
            <a:off x="-363796" y="-675404"/>
            <a:ext cx="9962186" cy="8073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674124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3394">
            <a:off x="-239049" y="-307807"/>
            <a:ext cx="9593503" cy="7555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003291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88802">
            <a:off x="-567326" y="-803444"/>
            <a:ext cx="10335082" cy="8439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161038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24" y="6748"/>
            <a:ext cx="9135001" cy="6851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218946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76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" descr="37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051720" y="2132856"/>
            <a:ext cx="66247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600" dirty="0" smtClean="0">
                <a:solidFill>
                  <a:srgbClr val="119F11"/>
                </a:solidFill>
                <a:effectLst>
                  <a:glow rad="101600">
                    <a:srgbClr val="69BFFF"/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Pristina" pitchFamily="66" charset="0"/>
              </a:rPr>
              <a:t> </a:t>
            </a:r>
            <a:r>
              <a:rPr lang="de-DE" sz="6600" dirty="0" smtClean="0">
                <a:solidFill>
                  <a:srgbClr val="119F1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Pristina" pitchFamily="66" charset="0"/>
              </a:rPr>
              <a:t>Vielen Dank für Ihre Aufmerksamkeit!</a:t>
            </a:r>
            <a:endParaRPr lang="ru-RU" sz="6600" dirty="0">
              <a:solidFill>
                <a:srgbClr val="119F1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9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03648" y="2780928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668344" y="2996952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788024" y="1484784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785121">
            <a:off x="6372200" y="1484784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2" descr="588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385133">
            <a:off x="6228184" y="4221088"/>
            <a:ext cx="939409" cy="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60032" y="4077072"/>
            <a:ext cx="720080" cy="695924"/>
          </a:xfrm>
          <a:prstGeom prst="rect">
            <a:avLst/>
          </a:prstGeom>
          <a:noFill/>
        </p:spPr>
      </p:pic>
      <p:pic>
        <p:nvPicPr>
          <p:cNvPr id="15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71800" y="1556792"/>
            <a:ext cx="720080" cy="6959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9922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2332" y="1268760"/>
            <a:ext cx="7420948" cy="1440160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2800" dirty="0" err="1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Рождство</a:t>
            </a:r>
            <a:r>
              <a:rPr lang="ru-RU" sz="28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, или как его называют немцы, </a:t>
            </a:r>
            <a:r>
              <a:rPr lang="ru-RU" sz="2800" b="1" i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err="1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Weihnachten</a:t>
            </a:r>
            <a:r>
              <a:rPr lang="ru-RU" sz="2800" b="1" i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-  самый главный и любимый </a:t>
            </a:r>
            <a:r>
              <a:rPr lang="ru-RU" sz="28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праздник в Германии </a:t>
            </a:r>
            <a:endParaRPr lang="ru-RU" sz="28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US" sz="11500" cap="none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Weihnachten</a:t>
            </a:r>
            <a:endParaRPr lang="ru-RU" sz="11500" dirty="0"/>
          </a:p>
        </p:txBody>
      </p:sp>
      <p:pic>
        <p:nvPicPr>
          <p:cNvPr id="1026" name="Picture 2" descr="http://anywaytrip.ru/wp-content/uploads/2011/12/noviy-go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809" y="2975470"/>
            <a:ext cx="2959111" cy="221933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ourism.pskov.ru/docs/photoes/4f8zPF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975470"/>
            <a:ext cx="4104456" cy="221640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2" descr="588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92809" y="252123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2" descr="588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781536">
            <a:off x="6936672" y="252124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s18.rimg.info/e7878b61e9ecb413fae91d5a11f0150e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25371" y="5611525"/>
            <a:ext cx="2137014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62626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2" descr="588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941755" y="288502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2" descr="588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31352" y="212288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268760"/>
            <a:ext cx="6192688" cy="2016224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Период с 1-го по 24-е декабря в Германии носит название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Adventszeit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»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время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Адвента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Во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время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Адвента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немцы готовятся  к Рождеству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US" sz="11500" cap="none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Advent</a:t>
            </a:r>
            <a:endParaRPr lang="ru-RU" sz="115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204461"/>
            <a:ext cx="2089001" cy="20890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212870"/>
            <a:ext cx="2788888" cy="208823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2" name="Picture 2" descr="http://s15.rimg.info/3626693097d5583453fd39f375616ba7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56656">
            <a:off x="1907704" y="116632"/>
            <a:ext cx="1202432" cy="120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s15.rimg.info/3626693097d5583453fd39f375616ba7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57175">
            <a:off x="5940151" y="162325"/>
            <a:ext cx="1156739" cy="1156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сергей\AppData\Local\Microsoft\Windows\Temporary Internet Files\Content.IE5\31ZMQCON\MC900435424[1].wm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17145" y="4138587"/>
            <a:ext cx="2080584" cy="2249280"/>
          </a:xfrm>
          <a:prstGeom prst="rect">
            <a:avLst/>
          </a:prstGeom>
          <a:noFill/>
        </p:spPr>
      </p:pic>
      <p:pic>
        <p:nvPicPr>
          <p:cNvPr id="12" name="Picture 2" descr="http://s15.rimg.info/3626693097d5583453fd39f375616ba7.gif"/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56656">
            <a:off x="4144554" y="3255502"/>
            <a:ext cx="908831" cy="90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2" descr="588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3834" y="3173183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14070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501527"/>
            <a:ext cx="6827748" cy="4248472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первое воскресенье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Адвента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в ознаменование его начала, множество семей в Германии делают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Adventskranz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US" sz="11500" cap="none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Adventskranz</a:t>
            </a:r>
            <a:endParaRPr lang="ru-RU" sz="115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1512" y="3429000"/>
            <a:ext cx="2801799" cy="231428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7565" y="3429000"/>
            <a:ext cx="3085715" cy="231428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17" descr="C:\Мои документы\Мои рисунки\zweig4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3856" y="5301208"/>
            <a:ext cx="7848600" cy="1440160"/>
          </a:xfrm>
          <a:prstGeom prst="rect">
            <a:avLst/>
          </a:prstGeom>
          <a:noFill/>
        </p:spPr>
      </p:pic>
      <p:pic>
        <p:nvPicPr>
          <p:cNvPr id="11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6322127">
            <a:off x="675880" y="119883"/>
            <a:ext cx="1508143" cy="1457551"/>
          </a:xfrm>
          <a:prstGeom prst="rect">
            <a:avLst/>
          </a:prstGeom>
          <a:noFill/>
        </p:spPr>
      </p:pic>
      <p:pic>
        <p:nvPicPr>
          <p:cNvPr id="10" name="Picture 25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7421" y="488619"/>
            <a:ext cx="704425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6322127">
            <a:off x="6877314" y="125737"/>
            <a:ext cx="1508143" cy="1457551"/>
          </a:xfrm>
          <a:prstGeom prst="rect">
            <a:avLst/>
          </a:prstGeom>
          <a:noFill/>
        </p:spPr>
      </p:pic>
      <p:pic>
        <p:nvPicPr>
          <p:cNvPr id="13" name="Picture 25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8855" y="494473"/>
            <a:ext cx="704425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24457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496944" cy="2304256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Обычно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Adventskranz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делается из ветвей вечнозеленых деревьев и украшается красно-зелеными лентами, сосновыми шишками и четырьмя свечами - по одной на каждую неделю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Адвента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US" sz="11500" cap="none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Adventskranz</a:t>
            </a:r>
            <a:endParaRPr lang="ru-RU" sz="11500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748" y="3425486"/>
            <a:ext cx="2428021" cy="237946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5108" y="3425486"/>
            <a:ext cx="4447591" cy="237946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17" descr="C:\Мои документы\Мои рисунки\zweig4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3856" y="5301208"/>
            <a:ext cx="7848600" cy="1440160"/>
          </a:xfrm>
          <a:prstGeom prst="rect">
            <a:avLst/>
          </a:prstGeom>
          <a:noFill/>
        </p:spPr>
      </p:pic>
      <p:pic>
        <p:nvPicPr>
          <p:cNvPr id="8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61172" y="525451"/>
            <a:ext cx="720080" cy="695924"/>
          </a:xfrm>
          <a:prstGeom prst="rect">
            <a:avLst/>
          </a:prstGeom>
          <a:noFill/>
        </p:spPr>
      </p:pic>
      <p:pic>
        <p:nvPicPr>
          <p:cNvPr id="9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215510">
            <a:off x="7236296" y="903241"/>
            <a:ext cx="641242" cy="619731"/>
          </a:xfrm>
          <a:prstGeom prst="rect">
            <a:avLst/>
          </a:prstGeom>
          <a:noFill/>
        </p:spPr>
      </p:pic>
      <p:pic>
        <p:nvPicPr>
          <p:cNvPr id="10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21008520">
            <a:off x="7556917" y="214314"/>
            <a:ext cx="1003732" cy="970061"/>
          </a:xfrm>
          <a:prstGeom prst="rect">
            <a:avLst/>
          </a:prstGeom>
          <a:noFill/>
        </p:spPr>
      </p:pic>
      <p:pic>
        <p:nvPicPr>
          <p:cNvPr id="11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859030">
            <a:off x="8161943" y="999992"/>
            <a:ext cx="441024" cy="426229"/>
          </a:xfrm>
          <a:prstGeom prst="rect">
            <a:avLst/>
          </a:prstGeom>
          <a:noFill/>
        </p:spPr>
      </p:pic>
      <p:pic>
        <p:nvPicPr>
          <p:cNvPr id="14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323185" y="276041"/>
            <a:ext cx="516134" cy="4988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88599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412776"/>
            <a:ext cx="6336704" cy="2304256"/>
          </a:xfrm>
        </p:spPr>
        <p:txBody>
          <a:bodyPr>
            <a:normAutofit fontScale="92500"/>
          </a:bodyPr>
          <a:lstStyle/>
          <a:p>
            <a:pPr marL="6858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первый день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Адвента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родители дарят своим детям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Adventskalender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каждый из 24 дней в декабре до Рождества можно найти за маленькой дверцей календаря шоколадку или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что-нибудь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ещё.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US" sz="11500" cap="none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Adventskalender</a:t>
            </a:r>
            <a:endParaRPr lang="ru-RU" sz="11500" dirty="0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6752" y="3698225"/>
            <a:ext cx="2595133" cy="259327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8957" y="3693139"/>
            <a:ext cx="2602440" cy="260244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6" name="Picture 25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445" y="347280"/>
            <a:ext cx="704425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5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36403"/>
            <a:ext cx="881078" cy="900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1008520">
            <a:off x="7679025" y="4659890"/>
            <a:ext cx="1003732" cy="970061"/>
          </a:xfrm>
          <a:prstGeom prst="rect">
            <a:avLst/>
          </a:prstGeom>
          <a:noFill/>
        </p:spPr>
      </p:pic>
      <p:pic>
        <p:nvPicPr>
          <p:cNvPr id="12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335482">
            <a:off x="7687549" y="3717554"/>
            <a:ext cx="577273" cy="557908"/>
          </a:xfrm>
          <a:prstGeom prst="rect">
            <a:avLst/>
          </a:prstGeom>
          <a:noFill/>
        </p:spPr>
      </p:pic>
      <p:pic>
        <p:nvPicPr>
          <p:cNvPr id="13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0603938">
            <a:off x="8032936" y="2375419"/>
            <a:ext cx="919454" cy="888610"/>
          </a:xfrm>
          <a:prstGeom prst="rect">
            <a:avLst/>
          </a:prstGeom>
          <a:noFill/>
        </p:spPr>
      </p:pic>
      <p:pic>
        <p:nvPicPr>
          <p:cNvPr id="14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1008520">
            <a:off x="7680027" y="1278283"/>
            <a:ext cx="941993" cy="910393"/>
          </a:xfrm>
          <a:prstGeom prst="rect">
            <a:avLst/>
          </a:prstGeom>
          <a:noFill/>
        </p:spPr>
      </p:pic>
      <p:pic>
        <p:nvPicPr>
          <p:cNvPr id="15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6322127">
            <a:off x="314734" y="3756446"/>
            <a:ext cx="1003732" cy="970061"/>
          </a:xfrm>
          <a:prstGeom prst="rect">
            <a:avLst/>
          </a:prstGeom>
          <a:noFill/>
        </p:spPr>
      </p:pic>
      <p:pic>
        <p:nvPicPr>
          <p:cNvPr id="16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8249089">
            <a:off x="236408" y="5300742"/>
            <a:ext cx="577273" cy="557908"/>
          </a:xfrm>
          <a:prstGeom prst="rect">
            <a:avLst/>
          </a:prstGeom>
          <a:noFill/>
        </p:spPr>
      </p:pic>
      <p:pic>
        <p:nvPicPr>
          <p:cNvPr id="17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5917545">
            <a:off x="258239" y="2504787"/>
            <a:ext cx="802551" cy="775629"/>
          </a:xfrm>
          <a:prstGeom prst="rect">
            <a:avLst/>
          </a:prstGeom>
          <a:noFill/>
        </p:spPr>
      </p:pic>
      <p:pic>
        <p:nvPicPr>
          <p:cNvPr id="18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6322127">
            <a:off x="581660" y="1382978"/>
            <a:ext cx="941993" cy="910393"/>
          </a:xfrm>
          <a:prstGeom prst="rect">
            <a:avLst/>
          </a:prstGeom>
          <a:noFill/>
        </p:spPr>
      </p:pic>
      <p:pic>
        <p:nvPicPr>
          <p:cNvPr id="23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335482">
            <a:off x="1136813" y="2908269"/>
            <a:ext cx="577273" cy="5579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4332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008520">
            <a:off x="8234646" y="4803905"/>
            <a:ext cx="1003732" cy="970061"/>
          </a:xfrm>
          <a:prstGeom prst="rect">
            <a:avLst/>
          </a:prstGeom>
          <a:noFill/>
        </p:spPr>
      </p:pic>
      <p:pic>
        <p:nvPicPr>
          <p:cNvPr id="3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008520">
            <a:off x="109925" y="5551374"/>
            <a:ext cx="1003732" cy="970061"/>
          </a:xfrm>
          <a:prstGeom prst="rect">
            <a:avLst/>
          </a:prstGeom>
          <a:noFill/>
        </p:spPr>
      </p:pic>
      <p:pic>
        <p:nvPicPr>
          <p:cNvPr id="4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008520">
            <a:off x="59398" y="1702909"/>
            <a:ext cx="1003732" cy="970061"/>
          </a:xfrm>
          <a:prstGeom prst="rect">
            <a:avLst/>
          </a:prstGeom>
          <a:noFill/>
        </p:spPr>
      </p:pic>
      <p:pic>
        <p:nvPicPr>
          <p:cNvPr id="5" name="Picture 9" descr="C:\Мои документы\Мои рисунки\starblinking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008520">
            <a:off x="6879879" y="5889994"/>
            <a:ext cx="1003732" cy="970061"/>
          </a:xfrm>
          <a:prstGeom prst="rect">
            <a:avLst/>
          </a:prstGeom>
          <a:noFill/>
        </p:spPr>
      </p:pic>
      <p:pic>
        <p:nvPicPr>
          <p:cNvPr id="6" name="i-main-pic" descr="Картинка 12 из 292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778605"/>
            <a:ext cx="41910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-16233" y="0"/>
            <a:ext cx="7772400" cy="177423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11500" cap="none" dirty="0" err="1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Weihnachten</a:t>
            </a:r>
            <a:endParaRPr lang="ru-RU" sz="11500" dirty="0"/>
          </a:p>
        </p:txBody>
      </p:sp>
      <p:pic>
        <p:nvPicPr>
          <p:cNvPr id="8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22024" y="252123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2" descr="588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505094" y="309550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138761" y="177423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Главный символ праздника – украшенная ель, под которой в сочельник в ночь прячутся подарки. Данная традиция является составной частью христианской культуры с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XVI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века, как символ рождения Иисуса Христа. </a:t>
            </a:r>
          </a:p>
        </p:txBody>
      </p:sp>
    </p:spTree>
    <p:extLst>
      <p:ext uri="{BB962C8B-B14F-4D97-AF65-F5344CB8AC3E}">
        <p14:creationId xmlns:p14="http://schemas.microsoft.com/office/powerpoint/2010/main" xmlns="" val="3893633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154076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Семьи собираются у богато накрытых столов в ожидании  чуда. А подарки приносит </a:t>
            </a:r>
            <a:r>
              <a:rPr lang="ru-RU" sz="2800" b="1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«</a:t>
            </a:r>
            <a:r>
              <a:rPr lang="ru-RU" sz="2800" b="1" i="1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Weihnachtsmann</a:t>
            </a:r>
            <a:r>
              <a:rPr lang="ru-RU" sz="2800" b="1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».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US" sz="11500" cap="none" dirty="0" err="1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Freestyle Script" pitchFamily="66" charset="0"/>
              </a:rPr>
              <a:t>Weihnachtsmann</a:t>
            </a:r>
            <a:endParaRPr lang="ru-RU" sz="11500" dirty="0"/>
          </a:p>
        </p:txBody>
      </p:sp>
      <p:pic>
        <p:nvPicPr>
          <p:cNvPr id="5" name="Picture 20" descr="C:\Мои документы\Мои рисунки\xmaslights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1268760"/>
            <a:ext cx="8229600" cy="525463"/>
          </a:xfrm>
          <a:prstGeom prst="rect">
            <a:avLst/>
          </a:prstGeom>
          <a:noFill/>
        </p:spPr>
      </p:pic>
      <p:pic>
        <p:nvPicPr>
          <p:cNvPr id="1026" name="Picture 2" descr="http://www.santatelevision.com/ru/files/santa_klaus_ofys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3140968"/>
            <a:ext cx="3473126" cy="277387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8" name="Picture 4" descr="http://514news.com/wp-content/uploads/2010/12/santa-claus-reading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48064" y="3140968"/>
            <a:ext cx="3768352" cy="282626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Picture 19" descr="C:\Мои документы\Мои рисунки\Der Weihnachtsmann - Die Weihnachtsgeschichte - Die Geschichte vom Weihnachtsmann.files\weihnachten_blaetter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99592" y="5589240"/>
            <a:ext cx="7488832" cy="533400"/>
          </a:xfrm>
          <a:prstGeom prst="rect">
            <a:avLst/>
          </a:prstGeom>
          <a:noFill/>
        </p:spPr>
      </p:pic>
      <p:pic>
        <p:nvPicPr>
          <p:cNvPr id="11" name="Picture 2" descr="C:\Users\сергей\AppData\Local\Microsoft\Windows\Temporary Internet Files\Content.IE5\31ZMQCON\MC900435424[1].wm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707904" y="4437112"/>
            <a:ext cx="1728192" cy="1868316"/>
          </a:xfrm>
          <a:prstGeom prst="rect">
            <a:avLst/>
          </a:prstGeom>
          <a:noFill/>
        </p:spPr>
      </p:pic>
      <p:pic>
        <p:nvPicPr>
          <p:cNvPr id="12" name="Picture 42" descr="588"/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39552" y="188640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2" descr="588"/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14740">
            <a:off x="7596336" y="260648"/>
            <a:ext cx="1155135" cy="115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9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492896"/>
            <a:ext cx="352212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5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56354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9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2420888"/>
            <a:ext cx="358183" cy="366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5" descr="http://s18.rimg.info/209695332fdd2d2c6e87b6119d55ae95.gif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6416" y="1916832"/>
            <a:ext cx="504056" cy="51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rban Pop">
  <a:themeElements>
    <a:clrScheme name="Другая 8">
      <a:dk1>
        <a:sysClr val="windowText" lastClr="000000"/>
      </a:dk1>
      <a:lt1>
        <a:sysClr val="window" lastClr="FFFFFF"/>
      </a:lt1>
      <a:dk2>
        <a:srgbClr val="5FA4EF"/>
      </a:dk2>
      <a:lt2>
        <a:srgbClr val="E5E9F7"/>
      </a:lt2>
      <a:accent1>
        <a:srgbClr val="FFFF65"/>
      </a:accent1>
      <a:accent2>
        <a:srgbClr val="63457F"/>
      </a:accent2>
      <a:accent3>
        <a:srgbClr val="C00000"/>
      </a:accent3>
      <a:accent4>
        <a:srgbClr val="A47C0C"/>
      </a:accent4>
      <a:accent5>
        <a:srgbClr val="39378D"/>
      </a:accent5>
      <a:accent6>
        <a:srgbClr val="680039"/>
      </a:accent6>
      <a:hlink>
        <a:srgbClr val="0000FF"/>
      </a:hlink>
      <a:folHlink>
        <a:srgbClr val="800080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TC101859862[[fn=Поп-музыка]]</Template>
  <TotalTime>886</TotalTime>
  <Words>348</Words>
  <Application>Microsoft Office PowerPoint</Application>
  <PresentationFormat>Экран (4:3)</PresentationFormat>
  <Paragraphs>42</Paragraphs>
  <Slides>26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Urban Pop</vt:lpstr>
      <vt:lpstr>Слайд 1</vt:lpstr>
      <vt:lpstr>Слайд 2</vt:lpstr>
      <vt:lpstr>Weihnachten</vt:lpstr>
      <vt:lpstr>Advent</vt:lpstr>
      <vt:lpstr>Adventskranz</vt:lpstr>
      <vt:lpstr>Adventskranz</vt:lpstr>
      <vt:lpstr>Adventskalender</vt:lpstr>
      <vt:lpstr>Слайд 8</vt:lpstr>
      <vt:lpstr>Weihnachtsmann</vt:lpstr>
      <vt:lpstr>Слайд 10</vt:lpstr>
      <vt:lpstr>Weihnachten</vt:lpstr>
      <vt:lpstr>Weihnachten</vt:lpstr>
      <vt:lpstr>Слайд 13</vt:lpstr>
      <vt:lpstr>Слайд 14</vt:lpstr>
      <vt:lpstr>Слайд 15</vt:lpstr>
      <vt:lpstr>Слайд 16</vt:lpstr>
      <vt:lpstr>Слайд 17</vt:lpstr>
      <vt:lpstr>Weihnachten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Advent</dc:title>
  <dc:creator>Галина</dc:creator>
  <cp:lastModifiedBy>Ильдар</cp:lastModifiedBy>
  <cp:revision>64</cp:revision>
  <dcterms:created xsi:type="dcterms:W3CDTF">2011-12-06T08:32:48Z</dcterms:created>
  <dcterms:modified xsi:type="dcterms:W3CDTF">2016-02-12T12:07:29Z</dcterms:modified>
</cp:coreProperties>
</file>